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8" r:id="rId2"/>
  </p:sldMasterIdLst>
  <p:notesMasterIdLst>
    <p:notesMasterId r:id="rId17"/>
  </p:notesMasterIdLst>
  <p:sldIdLst>
    <p:sldId id="328" r:id="rId3"/>
    <p:sldId id="329" r:id="rId4"/>
    <p:sldId id="330" r:id="rId5"/>
    <p:sldId id="331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2714" autoAdjust="0"/>
  </p:normalViewPr>
  <p:slideViewPr>
    <p:cSldViewPr snapToGrid="0">
      <p:cViewPr varScale="1">
        <p:scale>
          <a:sx n="99" d="100"/>
          <a:sy n="99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676E-5E10-4DA2-89A2-99D33F87E551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02A1C-A76D-44B5-BD53-AF8DE9007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15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My name is Patrick McDougall and I work at the Dr. Peter Centre in Vancouver.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</a:t>
            </a:r>
            <a:r>
              <a:rPr lang="en-US" sz="1600" baseline="0" dirty="0" smtClean="0"/>
              <a:t> want to thank Kim Wilbur and the Symposium Committee for the invitation to speak today. </a:t>
            </a:r>
          </a:p>
          <a:p>
            <a:pPr marL="0" indent="0">
              <a:buNone/>
            </a:pPr>
            <a:endParaRPr lang="en-US" sz="1600" baseline="0" dirty="0" smtClean="0"/>
          </a:p>
          <a:p>
            <a:pPr marL="0" indent="0">
              <a:buNone/>
            </a:pPr>
            <a:r>
              <a:rPr lang="en-US" sz="1600" baseline="0" dirty="0" smtClean="0"/>
              <a:t>I also want to thank Cindy, Matt, [other names] for the excellent panel. </a:t>
            </a:r>
            <a:endParaRPr lang="en-US" sz="1600" dirty="0" smtClean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sz="1600" dirty="0" smtClean="0"/>
              <a:t>I’m going to be talking about Supervised</a:t>
            </a:r>
            <a:r>
              <a:rPr lang="en-CA" sz="1600" baseline="0" dirty="0" smtClean="0"/>
              <a:t> Consumption Services, Supervised Injection Services, and Overdose Prevention Sites today. 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C12-1ED0-44E6-B77B-B092D9B833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E0A6732-387E-45D2-A30C-68437B6F707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0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9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13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9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3085"/>
            <a:ext cx="7886700" cy="58080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400">
                <a:latin typeface="Arial" panose="020B0604020202020204" pitchFamily="34" charset="0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CA" noProof="0"/>
          </a:p>
        </p:txBody>
      </p:sp>
      <p:sp>
        <p:nvSpPr>
          <p:cNvPr id="9" name="Arc plein 8">
            <a:extLst>
              <a:ext uri="{FF2B5EF4-FFF2-40B4-BE49-F238E27FC236}">
                <a16:creationId xmlns:a16="http://schemas.microsoft.com/office/drawing/2014/main" id="{C5BF38EF-96F0-E840-9920-CE402EBE9E72}"/>
              </a:ext>
            </a:extLst>
          </p:cNvPr>
          <p:cNvSpPr/>
          <p:nvPr userDrawn="1"/>
        </p:nvSpPr>
        <p:spPr>
          <a:xfrm>
            <a:off x="295276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60AA612-243F-E64D-9941-82A45D827B7B}"/>
              </a:ext>
            </a:extLst>
          </p:cNvPr>
          <p:cNvSpPr/>
          <p:nvPr userDrawn="1"/>
        </p:nvSpPr>
        <p:spPr>
          <a:xfrm>
            <a:off x="578050" y="2921000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19" name="Arc plein 18">
            <a:extLst>
              <a:ext uri="{FF2B5EF4-FFF2-40B4-BE49-F238E27FC236}">
                <a16:creationId xmlns:a16="http://schemas.microsoft.com/office/drawing/2014/main" id="{8956BECE-6ED5-7741-BA2D-98657AD10468}"/>
              </a:ext>
            </a:extLst>
          </p:cNvPr>
          <p:cNvSpPr/>
          <p:nvPr userDrawn="1"/>
        </p:nvSpPr>
        <p:spPr>
          <a:xfrm rot="10800000">
            <a:off x="1948284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889D48E-98B3-D14B-9AFF-17FE3256FB10}"/>
              </a:ext>
            </a:extLst>
          </p:cNvPr>
          <p:cNvSpPr/>
          <p:nvPr userDrawn="1"/>
        </p:nvSpPr>
        <p:spPr>
          <a:xfrm rot="10800000">
            <a:off x="2228850" y="2998926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21" name="Arc plein 20">
            <a:extLst>
              <a:ext uri="{FF2B5EF4-FFF2-40B4-BE49-F238E27FC236}">
                <a16:creationId xmlns:a16="http://schemas.microsoft.com/office/drawing/2014/main" id="{16FDE7D3-4CF9-5C4E-932B-160E466CBD08}"/>
              </a:ext>
            </a:extLst>
          </p:cNvPr>
          <p:cNvSpPr/>
          <p:nvPr userDrawn="1"/>
        </p:nvSpPr>
        <p:spPr>
          <a:xfrm>
            <a:off x="3599083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EC39EB9-63D8-7C40-99FB-8A086D00EEED}"/>
              </a:ext>
            </a:extLst>
          </p:cNvPr>
          <p:cNvSpPr/>
          <p:nvPr userDrawn="1"/>
        </p:nvSpPr>
        <p:spPr>
          <a:xfrm>
            <a:off x="3881857" y="2921000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23" name="Arc plein 22">
            <a:extLst>
              <a:ext uri="{FF2B5EF4-FFF2-40B4-BE49-F238E27FC236}">
                <a16:creationId xmlns:a16="http://schemas.microsoft.com/office/drawing/2014/main" id="{C1061FF9-BB40-034C-B2D9-2FAFC3ACA25B}"/>
              </a:ext>
            </a:extLst>
          </p:cNvPr>
          <p:cNvSpPr/>
          <p:nvPr userDrawn="1"/>
        </p:nvSpPr>
        <p:spPr>
          <a:xfrm rot="10800000">
            <a:off x="5252091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BA2B2D42-B66A-4F4D-8F16-282A8C69BA08}"/>
              </a:ext>
            </a:extLst>
          </p:cNvPr>
          <p:cNvSpPr/>
          <p:nvPr userDrawn="1"/>
        </p:nvSpPr>
        <p:spPr>
          <a:xfrm rot="10800000">
            <a:off x="5532657" y="2998926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25" name="Arc plein 24">
            <a:extLst>
              <a:ext uri="{FF2B5EF4-FFF2-40B4-BE49-F238E27FC236}">
                <a16:creationId xmlns:a16="http://schemas.microsoft.com/office/drawing/2014/main" id="{3217943B-9636-4A49-8908-BD3EC7B5B706}"/>
              </a:ext>
            </a:extLst>
          </p:cNvPr>
          <p:cNvSpPr/>
          <p:nvPr userDrawn="1"/>
        </p:nvSpPr>
        <p:spPr>
          <a:xfrm>
            <a:off x="6902890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737DFDB-EAC3-D342-9FD0-235E7E64CE04}"/>
              </a:ext>
            </a:extLst>
          </p:cNvPr>
          <p:cNvSpPr/>
          <p:nvPr userDrawn="1"/>
        </p:nvSpPr>
        <p:spPr>
          <a:xfrm>
            <a:off x="7185664" y="2921000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29" name="Arc plein 28">
            <a:extLst>
              <a:ext uri="{FF2B5EF4-FFF2-40B4-BE49-F238E27FC236}">
                <a16:creationId xmlns:a16="http://schemas.microsoft.com/office/drawing/2014/main" id="{DB9F16A2-2EA8-4349-A0C6-D483FCE766B5}"/>
              </a:ext>
            </a:extLst>
          </p:cNvPr>
          <p:cNvSpPr/>
          <p:nvPr userDrawn="1"/>
        </p:nvSpPr>
        <p:spPr>
          <a:xfrm rot="10800000">
            <a:off x="8555898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4B767515-6FFF-6C45-A841-22D921720A97}"/>
              </a:ext>
            </a:extLst>
          </p:cNvPr>
          <p:cNvSpPr/>
          <p:nvPr userDrawn="1"/>
        </p:nvSpPr>
        <p:spPr>
          <a:xfrm rot="10800000">
            <a:off x="8836464" y="2998926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1" name="Arc plein 30">
            <a:extLst>
              <a:ext uri="{FF2B5EF4-FFF2-40B4-BE49-F238E27FC236}">
                <a16:creationId xmlns:a16="http://schemas.microsoft.com/office/drawing/2014/main" id="{F6F3A917-9530-C943-AB93-2D763ABD2C2E}"/>
              </a:ext>
            </a:extLst>
          </p:cNvPr>
          <p:cNvSpPr/>
          <p:nvPr userDrawn="1"/>
        </p:nvSpPr>
        <p:spPr>
          <a:xfrm rot="10800000">
            <a:off x="-1355525" y="2555644"/>
            <a:ext cx="1933574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7378E8A-4692-F843-94CC-106C138EDF3F}"/>
              </a:ext>
            </a:extLst>
          </p:cNvPr>
          <p:cNvSpPr/>
          <p:nvPr userDrawn="1"/>
        </p:nvSpPr>
        <p:spPr>
          <a:xfrm rot="10800000">
            <a:off x="-1074959" y="2998926"/>
            <a:ext cx="1370234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C21EB8AE-A81C-BA4A-AED6-4A281FF778D1}"/>
              </a:ext>
            </a:extLst>
          </p:cNvPr>
          <p:cNvSpPr/>
          <p:nvPr userDrawn="1"/>
        </p:nvSpPr>
        <p:spPr>
          <a:xfrm rot="10800000">
            <a:off x="669175" y="3042502"/>
            <a:ext cx="1187981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4" name="Ovale 33">
            <a:extLst>
              <a:ext uri="{FF2B5EF4-FFF2-40B4-BE49-F238E27FC236}">
                <a16:creationId xmlns:a16="http://schemas.microsoft.com/office/drawing/2014/main" id="{C975F9A5-4A1D-074F-8D79-53E206A421B4}"/>
              </a:ext>
            </a:extLst>
          </p:cNvPr>
          <p:cNvSpPr/>
          <p:nvPr userDrawn="1"/>
        </p:nvSpPr>
        <p:spPr>
          <a:xfrm rot="10800000">
            <a:off x="756212" y="3164003"/>
            <a:ext cx="998629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9302536-82FA-7E48-818D-CBFA17DDAEB4}"/>
              </a:ext>
            </a:extLst>
          </p:cNvPr>
          <p:cNvSpPr/>
          <p:nvPr userDrawn="1"/>
        </p:nvSpPr>
        <p:spPr>
          <a:xfrm rot="10800000">
            <a:off x="2319976" y="3120428"/>
            <a:ext cx="1187981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712A6741-6C21-8C42-9FF1-FE316AD4D19F}"/>
              </a:ext>
            </a:extLst>
          </p:cNvPr>
          <p:cNvSpPr/>
          <p:nvPr userDrawn="1"/>
        </p:nvSpPr>
        <p:spPr>
          <a:xfrm rot="10800000">
            <a:off x="3978010" y="3037767"/>
            <a:ext cx="1187981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6CC1217-5A9D-6142-8487-0845F6286B14}"/>
              </a:ext>
            </a:extLst>
          </p:cNvPr>
          <p:cNvSpPr/>
          <p:nvPr userDrawn="1"/>
        </p:nvSpPr>
        <p:spPr>
          <a:xfrm rot="10800000">
            <a:off x="5628808" y="3120428"/>
            <a:ext cx="1187981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FDE9CA0B-74AB-354F-A466-2259609683D1}"/>
              </a:ext>
            </a:extLst>
          </p:cNvPr>
          <p:cNvSpPr/>
          <p:nvPr userDrawn="1"/>
        </p:nvSpPr>
        <p:spPr>
          <a:xfrm rot="10800000">
            <a:off x="7271764" y="3037767"/>
            <a:ext cx="1187981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C7815C5-D168-2348-A2C8-3340E530FDB1}"/>
              </a:ext>
            </a:extLst>
          </p:cNvPr>
          <p:cNvSpPr/>
          <p:nvPr userDrawn="1"/>
        </p:nvSpPr>
        <p:spPr>
          <a:xfrm rot="10800000">
            <a:off x="2414651" y="3246662"/>
            <a:ext cx="998629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A14DF22-4001-0A42-ABFD-1E742DDA9151}"/>
              </a:ext>
            </a:extLst>
          </p:cNvPr>
          <p:cNvSpPr/>
          <p:nvPr userDrawn="1"/>
        </p:nvSpPr>
        <p:spPr>
          <a:xfrm rot="10800000">
            <a:off x="4067660" y="3164000"/>
            <a:ext cx="998629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2D8A94DD-278D-094D-95C5-52BD411E9D54}"/>
              </a:ext>
            </a:extLst>
          </p:cNvPr>
          <p:cNvSpPr/>
          <p:nvPr userDrawn="1"/>
        </p:nvSpPr>
        <p:spPr>
          <a:xfrm rot="10800000">
            <a:off x="5723342" y="3246661"/>
            <a:ext cx="998629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37455E0B-CF3D-6B4B-8BCF-44F9698EB4A4}"/>
              </a:ext>
            </a:extLst>
          </p:cNvPr>
          <p:cNvSpPr/>
          <p:nvPr userDrawn="1"/>
        </p:nvSpPr>
        <p:spPr>
          <a:xfrm rot="10800000">
            <a:off x="7364553" y="3164000"/>
            <a:ext cx="998629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3" name="Rectangle 42">
            <a:extLst>
              <a:ext uri="{FF2B5EF4-FFF2-40B4-BE49-F238E27FC236}">
                <a16:creationId xmlns:a16="http://schemas.microsoft.com/office/drawing/2014/main" id="{6BC4089C-7D6C-864F-9121-49CA31A90FE5}"/>
              </a:ext>
            </a:extLst>
          </p:cNvPr>
          <p:cNvSpPr/>
          <p:nvPr userDrawn="1"/>
        </p:nvSpPr>
        <p:spPr>
          <a:xfrm>
            <a:off x="1217782" y="4583449"/>
            <a:ext cx="90768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4" name="Rectangle 43">
            <a:extLst>
              <a:ext uri="{FF2B5EF4-FFF2-40B4-BE49-F238E27FC236}">
                <a16:creationId xmlns:a16="http://schemas.microsoft.com/office/drawing/2014/main" id="{5109E847-574F-494D-8FAE-427F8CAE97CF}"/>
              </a:ext>
            </a:extLst>
          </p:cNvPr>
          <p:cNvSpPr/>
          <p:nvPr userDrawn="1"/>
        </p:nvSpPr>
        <p:spPr>
          <a:xfrm>
            <a:off x="2868581" y="2548369"/>
            <a:ext cx="90768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D8C32D-0B0D-DF4A-B371-511B230BD211}"/>
              </a:ext>
            </a:extLst>
          </p:cNvPr>
          <p:cNvSpPr/>
          <p:nvPr userDrawn="1"/>
        </p:nvSpPr>
        <p:spPr>
          <a:xfrm>
            <a:off x="4526615" y="4621738"/>
            <a:ext cx="90768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6" name="Rectangle 45">
            <a:extLst>
              <a:ext uri="{FF2B5EF4-FFF2-40B4-BE49-F238E27FC236}">
                <a16:creationId xmlns:a16="http://schemas.microsoft.com/office/drawing/2014/main" id="{57415378-1541-3E4B-9E62-70FE844DEE7C}"/>
              </a:ext>
            </a:extLst>
          </p:cNvPr>
          <p:cNvSpPr/>
          <p:nvPr userDrawn="1"/>
        </p:nvSpPr>
        <p:spPr>
          <a:xfrm>
            <a:off x="6172390" y="2555644"/>
            <a:ext cx="90768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F9DE7B-8949-EB4A-B888-D15EABCF5294}"/>
              </a:ext>
            </a:extLst>
          </p:cNvPr>
          <p:cNvSpPr/>
          <p:nvPr userDrawn="1"/>
        </p:nvSpPr>
        <p:spPr>
          <a:xfrm>
            <a:off x="7820372" y="4621738"/>
            <a:ext cx="90768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53" name="Espace réservé du contenu 52">
            <a:extLst>
              <a:ext uri="{FF2B5EF4-FFF2-40B4-BE49-F238E27FC236}">
                <a16:creationId xmlns:a16="http://schemas.microsoft.com/office/drawing/2014/main" id="{CA33E921-0B0C-224C-8C48-CE135C53E9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89547" y="3382914"/>
            <a:ext cx="1020366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 rtl="0"/>
            <a:r>
              <a:rPr lang="fr-CA" sz="5400" b="1" noProof="0"/>
              <a:t>2</a:t>
            </a:r>
            <a:endParaRPr lang="fr-CA" noProof="0"/>
          </a:p>
        </p:txBody>
      </p:sp>
      <p:sp>
        <p:nvSpPr>
          <p:cNvPr id="54" name="Espace réservé du contenu 52">
            <a:extLst>
              <a:ext uri="{FF2B5EF4-FFF2-40B4-BE49-F238E27FC236}">
                <a16:creationId xmlns:a16="http://schemas.microsoft.com/office/drawing/2014/main" id="{9C158DD2-4D7B-6A4F-8B62-13F838E9D7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55687" y="3304114"/>
            <a:ext cx="1020366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5400" b="1">
                <a:solidFill>
                  <a:schemeClr val="accent6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 rtl="0"/>
            <a:r>
              <a:rPr lang="fr-CA" sz="5400" b="1" noProof="0"/>
              <a:t>3</a:t>
            </a:r>
            <a:endParaRPr lang="fr-CA" noProof="0"/>
          </a:p>
        </p:txBody>
      </p:sp>
      <p:sp>
        <p:nvSpPr>
          <p:cNvPr id="55" name="Espace réservé du contenu 52">
            <a:extLst>
              <a:ext uri="{FF2B5EF4-FFF2-40B4-BE49-F238E27FC236}">
                <a16:creationId xmlns:a16="http://schemas.microsoft.com/office/drawing/2014/main" id="{C2493382-3806-5542-B579-E9926181AB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9415" y="3302232"/>
            <a:ext cx="1020366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5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 rtl="0"/>
            <a:r>
              <a:rPr lang="fr-CA" sz="5400" b="1" noProof="0"/>
              <a:t>1</a:t>
            </a:r>
            <a:endParaRPr lang="fr-CA" noProof="0"/>
          </a:p>
        </p:txBody>
      </p:sp>
      <p:sp>
        <p:nvSpPr>
          <p:cNvPr id="56" name="Espace réservé du contenu 52">
            <a:extLst>
              <a:ext uri="{FF2B5EF4-FFF2-40B4-BE49-F238E27FC236}">
                <a16:creationId xmlns:a16="http://schemas.microsoft.com/office/drawing/2014/main" id="{A78F5654-5911-2848-8E46-87D900C62C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07591" y="3430354"/>
            <a:ext cx="1020366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5400" b="1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 rtl="0"/>
            <a:r>
              <a:rPr lang="fr-CA" sz="5400" b="1" noProof="0"/>
              <a:t>4</a:t>
            </a:r>
            <a:endParaRPr lang="fr-CA" noProof="0"/>
          </a:p>
        </p:txBody>
      </p:sp>
      <p:sp>
        <p:nvSpPr>
          <p:cNvPr id="57" name="Espace réservé du contenu 52">
            <a:extLst>
              <a:ext uri="{FF2B5EF4-FFF2-40B4-BE49-F238E27FC236}">
                <a16:creationId xmlns:a16="http://schemas.microsoft.com/office/drawing/2014/main" id="{B79E60AB-45C3-AE44-8411-D271F991F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60598" y="3297136"/>
            <a:ext cx="1020366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 rtl="0"/>
            <a:r>
              <a:rPr lang="fr-CA" sz="5400" b="1" noProof="0"/>
              <a:t>5</a:t>
            </a:r>
            <a:endParaRPr lang="fr-CA" noProof="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CBF621AF-C719-BE47-8E64-EA0C75027FD8}"/>
              </a:ext>
            </a:extLst>
          </p:cNvPr>
          <p:cNvSpPr/>
          <p:nvPr userDrawn="1"/>
        </p:nvSpPr>
        <p:spPr>
          <a:xfrm rot="10800000">
            <a:off x="1144706" y="5120291"/>
            <a:ext cx="234714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555621BC-6E19-FC48-A5BC-3E5CE2172F30}"/>
              </a:ext>
            </a:extLst>
          </p:cNvPr>
          <p:cNvSpPr/>
          <p:nvPr userDrawn="1"/>
        </p:nvSpPr>
        <p:spPr>
          <a:xfrm rot="10800000">
            <a:off x="2796608" y="2381306"/>
            <a:ext cx="234714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60" name="Ovale 59">
            <a:extLst>
              <a:ext uri="{FF2B5EF4-FFF2-40B4-BE49-F238E27FC236}">
                <a16:creationId xmlns:a16="http://schemas.microsoft.com/office/drawing/2014/main" id="{549487CD-5979-724E-AAEF-949D213D7838}"/>
              </a:ext>
            </a:extLst>
          </p:cNvPr>
          <p:cNvSpPr/>
          <p:nvPr userDrawn="1"/>
        </p:nvSpPr>
        <p:spPr>
          <a:xfrm rot="10800000">
            <a:off x="4448513" y="5112710"/>
            <a:ext cx="234714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61" name="Ovale 60">
            <a:extLst>
              <a:ext uri="{FF2B5EF4-FFF2-40B4-BE49-F238E27FC236}">
                <a16:creationId xmlns:a16="http://schemas.microsoft.com/office/drawing/2014/main" id="{65E18E7D-655E-894C-B86F-F8E4EAA84B05}"/>
              </a:ext>
            </a:extLst>
          </p:cNvPr>
          <p:cNvSpPr/>
          <p:nvPr userDrawn="1"/>
        </p:nvSpPr>
        <p:spPr>
          <a:xfrm rot="10800000">
            <a:off x="6100415" y="2374356"/>
            <a:ext cx="234714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225ECBA9-4BE6-0B40-97DC-51EEB827044D}"/>
              </a:ext>
            </a:extLst>
          </p:cNvPr>
          <p:cNvSpPr/>
          <p:nvPr userDrawn="1"/>
        </p:nvSpPr>
        <p:spPr>
          <a:xfrm rot="10800000">
            <a:off x="7746509" y="5112710"/>
            <a:ext cx="234714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64" name="Espace réservé du contenu 63">
            <a:extLst>
              <a:ext uri="{FF2B5EF4-FFF2-40B4-BE49-F238E27FC236}">
                <a16:creationId xmlns:a16="http://schemas.microsoft.com/office/drawing/2014/main" id="{FBE92319-F5F0-424F-8062-F96ABE6F42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42899" y="5443525"/>
            <a:ext cx="2025254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5" name="Espace réservé du contenu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952755" y="1158263"/>
            <a:ext cx="2025254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6" name="Espace réservé du contenu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05145" y="1158263"/>
            <a:ext cx="2025254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7" name="Espace réservé du contenu 63">
            <a:extLst>
              <a:ext uri="{FF2B5EF4-FFF2-40B4-BE49-F238E27FC236}">
                <a16:creationId xmlns:a16="http://schemas.microsoft.com/office/drawing/2014/main" id="{15AED734-E88F-F946-8763-9D05E7D69EC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07403" y="5440826"/>
            <a:ext cx="2025254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8" name="Espace réservé du contenu 63">
            <a:extLst>
              <a:ext uri="{FF2B5EF4-FFF2-40B4-BE49-F238E27FC236}">
                <a16:creationId xmlns:a16="http://schemas.microsoft.com/office/drawing/2014/main" id="{DB527739-0298-0B46-84A5-3609CED0124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71908" y="5425938"/>
            <a:ext cx="2025254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9" name="Ovale 68">
            <a:extLst>
              <a:ext uri="{FF2B5EF4-FFF2-40B4-BE49-F238E27FC236}">
                <a16:creationId xmlns:a16="http://schemas.microsoft.com/office/drawing/2014/main" id="{F71C8F37-1573-EA4D-A74F-D8DAFA8150AC}"/>
              </a:ext>
            </a:extLst>
          </p:cNvPr>
          <p:cNvSpPr/>
          <p:nvPr userDrawn="1"/>
        </p:nvSpPr>
        <p:spPr>
          <a:xfrm rot="10800000" flipV="1">
            <a:off x="1195479" y="5185996"/>
            <a:ext cx="136157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D809D9FA-62A4-424A-BDC3-A487A38C5B6C}"/>
              </a:ext>
            </a:extLst>
          </p:cNvPr>
          <p:cNvSpPr/>
          <p:nvPr userDrawn="1"/>
        </p:nvSpPr>
        <p:spPr>
          <a:xfrm rot="10800000" flipV="1">
            <a:off x="4497526" y="5185996"/>
            <a:ext cx="136157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16B4F832-A5A2-5640-98EC-27F2766AFC93}"/>
              </a:ext>
            </a:extLst>
          </p:cNvPr>
          <p:cNvSpPr/>
          <p:nvPr userDrawn="1"/>
        </p:nvSpPr>
        <p:spPr>
          <a:xfrm rot="10800000" flipV="1">
            <a:off x="7796590" y="5182452"/>
            <a:ext cx="136157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94534D1F-F705-7E4B-9ACE-9AF7C6DF8C1B}"/>
              </a:ext>
            </a:extLst>
          </p:cNvPr>
          <p:cNvSpPr/>
          <p:nvPr userDrawn="1"/>
        </p:nvSpPr>
        <p:spPr>
          <a:xfrm rot="10800000" flipV="1">
            <a:off x="2846755" y="2447011"/>
            <a:ext cx="136157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7E93BB6-E572-DC42-AF92-1D70E363D914}"/>
              </a:ext>
            </a:extLst>
          </p:cNvPr>
          <p:cNvSpPr/>
          <p:nvPr userDrawn="1"/>
        </p:nvSpPr>
        <p:spPr>
          <a:xfrm rot="10800000" flipV="1">
            <a:off x="6149693" y="2439404"/>
            <a:ext cx="136157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135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2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Title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281943" y="0"/>
            <a:ext cx="0" cy="4332693"/>
          </a:xfrm>
          <a:prstGeom prst="line">
            <a:avLst/>
          </a:prstGeom>
          <a:ln>
            <a:solidFill>
              <a:srgbClr val="FFD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539137" y="2259858"/>
            <a:ext cx="206591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BY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672642"/>
            <a:ext cx="9144000" cy="118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43" y="5978721"/>
            <a:ext cx="2236560" cy="6234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00979" y="2257807"/>
            <a:ext cx="5084967" cy="1565284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ENGLISH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00978" y="3287606"/>
            <a:ext cx="4872132" cy="16552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39138" y="2646660"/>
            <a:ext cx="2209495" cy="1012777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/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Names</a:t>
            </a:r>
            <a:r>
              <a:rPr lang="en-US" sz="2400" b="1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Here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39138" y="3659437"/>
            <a:ext cx="1764239" cy="735801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26628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Title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281943" y="0"/>
            <a:ext cx="0" cy="4332693"/>
          </a:xfrm>
          <a:prstGeom prst="line">
            <a:avLst/>
          </a:prstGeom>
          <a:ln>
            <a:solidFill>
              <a:srgbClr val="FFD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539137" y="2259858"/>
            <a:ext cx="206591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BY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672642"/>
            <a:ext cx="9144000" cy="118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00979" y="2257807"/>
            <a:ext cx="5084967" cy="1565284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FRENCH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00978" y="3287606"/>
            <a:ext cx="4872132" cy="16552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39138" y="2646660"/>
            <a:ext cx="2209495" cy="1012777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/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Names</a:t>
            </a:r>
            <a:r>
              <a:rPr lang="en-US" sz="2400" b="1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Here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39138" y="3659437"/>
            <a:ext cx="1764239" cy="735801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43" y="5999813"/>
            <a:ext cx="2236561" cy="5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1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Title"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502" y="5672642"/>
            <a:ext cx="9144000" cy="118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66498" y="0"/>
            <a:ext cx="0" cy="43326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72" y="5980653"/>
            <a:ext cx="2963065" cy="56957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05016" y="5926225"/>
            <a:ext cx="1907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Arial" charset="0"/>
                <a:ea typeface="Arial" charset="0"/>
                <a:cs typeface="Arial" charset="0"/>
              </a:rPr>
              <a:t>PRESENTED BY</a:t>
            </a:r>
            <a:endParaRPr lang="en-US" sz="1600" b="1" dirty="0">
              <a:solidFill>
                <a:srgbClr val="C4123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05017" y="1448405"/>
            <a:ext cx="2812061" cy="156528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C41230"/>
                </a:solidFill>
              </a:defRPr>
            </a:lvl1pPr>
          </a:lstStyle>
          <a:p>
            <a:r>
              <a:rPr lang="en-US" dirty="0"/>
              <a:t>EDIT ENGLISH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905017" y="3035786"/>
            <a:ext cx="2886591" cy="165523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18005" y="1446380"/>
            <a:ext cx="2854325" cy="156528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41230"/>
                </a:solidFill>
              </a:defRPr>
            </a:lvl1pPr>
          </a:lstStyle>
          <a:p>
            <a:pPr lvl="0"/>
            <a:r>
              <a:rPr lang="en-US" dirty="0"/>
              <a:t>EDIT FRENCH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8005" y="3011662"/>
            <a:ext cx="2854325" cy="16552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905016" y="6216650"/>
            <a:ext cx="2109788" cy="64135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41230"/>
                </a:solidFill>
                <a:latin typeface="Arial" charset="0"/>
                <a:ea typeface="Arial" charset="0"/>
                <a:cs typeface="Arial" charset="0"/>
              </a:rPr>
              <a:t>Name Here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517160" y="5980654"/>
            <a:ext cx="1049338" cy="3683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z="900">
                <a:latin typeface="Arial" charset="0"/>
                <a:ea typeface="Arial" charset="0"/>
                <a:cs typeface="Arial" charset="0"/>
              </a:rPr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6" y="1310216"/>
            <a:ext cx="2782239" cy="23876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rgbClr val="C41230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5028" y="1310217"/>
            <a:ext cx="4035972" cy="394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800" dirty="0" err="1"/>
              <a:t>Nullam</a:t>
            </a:r>
            <a:r>
              <a:rPr lang="en-US" sz="1800" dirty="0"/>
              <a:t> </a:t>
            </a:r>
            <a:r>
              <a:rPr lang="en-US" sz="1800" dirty="0" err="1"/>
              <a:t>lobortis</a:t>
            </a:r>
            <a:r>
              <a:rPr lang="en-US" sz="1800" dirty="0"/>
              <a:t> </a:t>
            </a:r>
            <a:r>
              <a:rPr lang="en-US" sz="1800" dirty="0" err="1"/>
              <a:t>posuere</a:t>
            </a:r>
            <a:r>
              <a:rPr lang="en-US" sz="1800" dirty="0"/>
              <a:t> </a:t>
            </a:r>
            <a:r>
              <a:rPr lang="en-US" sz="1800" dirty="0" err="1"/>
              <a:t>arcu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scelerisque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egestas</a:t>
            </a:r>
            <a:r>
              <a:rPr lang="en-US" sz="1800" dirty="0"/>
              <a:t>, </a:t>
            </a:r>
            <a:r>
              <a:rPr lang="en-US" sz="1800" dirty="0" err="1"/>
              <a:t>felis</a:t>
            </a:r>
            <a:r>
              <a:rPr lang="en-US" sz="1800" dirty="0"/>
              <a:t> </a:t>
            </a:r>
            <a:r>
              <a:rPr lang="en-US" sz="1800" dirty="0" err="1"/>
              <a:t>vel</a:t>
            </a:r>
            <a:r>
              <a:rPr lang="en-US" sz="1800" dirty="0"/>
              <a:t> </a:t>
            </a:r>
            <a:r>
              <a:rPr lang="en-US" sz="1800" dirty="0" err="1"/>
              <a:t>lobortis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, </a:t>
            </a:r>
            <a:r>
              <a:rPr lang="en-US" sz="1800" dirty="0" err="1"/>
              <a:t>elit</a:t>
            </a:r>
            <a:r>
              <a:rPr lang="en-US" sz="1800" dirty="0"/>
              <a:t> </a:t>
            </a:r>
            <a:r>
              <a:rPr lang="en-US" sz="1800" dirty="0" err="1"/>
              <a:t>purus</a:t>
            </a:r>
            <a:r>
              <a:rPr lang="en-US" sz="1800" dirty="0"/>
              <a:t> </a:t>
            </a:r>
            <a:r>
              <a:rPr lang="en-US" sz="1800" dirty="0" err="1"/>
              <a:t>varius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libero ante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metus</a:t>
            </a:r>
            <a:r>
              <a:rPr lang="en-US" sz="1800" dirty="0"/>
              <a:t>. </a:t>
            </a:r>
            <a:r>
              <a:rPr lang="en-US" sz="1800" dirty="0" err="1"/>
              <a:t>Donec</a:t>
            </a:r>
            <a:r>
              <a:rPr lang="en-US" sz="1800" dirty="0"/>
              <a:t> ac </a:t>
            </a:r>
            <a:r>
              <a:rPr lang="en-US" sz="1800" dirty="0" err="1"/>
              <a:t>ultrices</a:t>
            </a:r>
            <a:r>
              <a:rPr lang="en-US" sz="1800" dirty="0"/>
              <a:t> </a:t>
            </a:r>
            <a:r>
              <a:rPr lang="en-US" sz="1800" dirty="0" err="1"/>
              <a:t>nisl</a:t>
            </a:r>
            <a:r>
              <a:rPr lang="en-US" sz="1800" dirty="0"/>
              <a:t>, et </a:t>
            </a:r>
            <a:r>
              <a:rPr lang="en-US" sz="1800" dirty="0" err="1"/>
              <a:t>hendrerit</a:t>
            </a:r>
            <a:r>
              <a:rPr lang="en-US" sz="1800" dirty="0"/>
              <a:t> </a:t>
            </a:r>
            <a:r>
              <a:rPr lang="en-US" sz="1800" dirty="0" err="1"/>
              <a:t>felis</a:t>
            </a:r>
            <a:r>
              <a:rPr lang="en-US" sz="1800" dirty="0"/>
              <a:t>. </a:t>
            </a:r>
            <a:r>
              <a:rPr lang="en-US" sz="1800" dirty="0" err="1"/>
              <a:t>Donec</a:t>
            </a:r>
            <a:r>
              <a:rPr lang="en-US" sz="1800" dirty="0"/>
              <a:t> in </a:t>
            </a:r>
            <a:r>
              <a:rPr lang="en-US" sz="1800" dirty="0" err="1"/>
              <a:t>augue</a:t>
            </a:r>
            <a:r>
              <a:rPr lang="en-US" sz="1800" dirty="0"/>
              <a:t> </a:t>
            </a:r>
            <a:r>
              <a:rPr lang="en-US" sz="1800" dirty="0" err="1"/>
              <a:t>nec</a:t>
            </a:r>
            <a:r>
              <a:rPr lang="en-US" sz="1800" dirty="0"/>
              <a:t> ante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sagittis</a:t>
            </a:r>
            <a:r>
              <a:rPr lang="en-US" sz="1800" dirty="0"/>
              <a:t> at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orci</a:t>
            </a:r>
            <a:r>
              <a:rPr lang="en-US" sz="1800" dirty="0"/>
              <a:t>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viverra</a:t>
            </a:r>
            <a:r>
              <a:rPr lang="en-US" sz="1800" dirty="0"/>
              <a:t> </a:t>
            </a:r>
            <a:r>
              <a:rPr lang="en-US" sz="1800" dirty="0" err="1"/>
              <a:t>diam</a:t>
            </a:r>
            <a:r>
              <a:rPr lang="en-US" sz="1800" dirty="0"/>
              <a:t> at </a:t>
            </a:r>
            <a:r>
              <a:rPr lang="en-US" sz="1800" dirty="0" err="1"/>
              <a:t>risus</a:t>
            </a:r>
            <a:r>
              <a:rPr lang="en-US" sz="1800" dirty="0"/>
              <a:t> </a:t>
            </a:r>
            <a:r>
              <a:rPr lang="en-US" sz="1800" dirty="0" err="1"/>
              <a:t>dapibus</a:t>
            </a:r>
            <a:r>
              <a:rPr lang="en-US" sz="1800" dirty="0"/>
              <a:t>, ac </a:t>
            </a:r>
            <a:r>
              <a:rPr lang="en-US" sz="1800" dirty="0" err="1"/>
              <a:t>efficitur</a:t>
            </a:r>
            <a:r>
              <a:rPr lang="en-US" sz="1800" dirty="0"/>
              <a:t> </a:t>
            </a:r>
            <a:r>
              <a:rPr lang="en-US" sz="1800" dirty="0" err="1"/>
              <a:t>nibh</a:t>
            </a:r>
            <a:r>
              <a:rPr lang="en-US" sz="1800" dirty="0"/>
              <a:t> maximus.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533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6" y="1310216"/>
            <a:ext cx="2782239" cy="23876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5028" y="1310217"/>
            <a:ext cx="4035972" cy="394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800" dirty="0" err="1"/>
              <a:t>Nullam</a:t>
            </a:r>
            <a:r>
              <a:rPr lang="en-US" sz="1800" dirty="0"/>
              <a:t> </a:t>
            </a:r>
            <a:r>
              <a:rPr lang="en-US" sz="1800" dirty="0" err="1"/>
              <a:t>lobortis</a:t>
            </a:r>
            <a:r>
              <a:rPr lang="en-US" sz="1800" dirty="0"/>
              <a:t> </a:t>
            </a:r>
            <a:r>
              <a:rPr lang="en-US" sz="1800" dirty="0" err="1"/>
              <a:t>posuere</a:t>
            </a:r>
            <a:r>
              <a:rPr lang="en-US" sz="1800" dirty="0"/>
              <a:t> </a:t>
            </a:r>
            <a:r>
              <a:rPr lang="en-US" sz="1800" dirty="0" err="1"/>
              <a:t>arcu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scelerisque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egestas</a:t>
            </a:r>
            <a:r>
              <a:rPr lang="en-US" sz="1800" dirty="0"/>
              <a:t>, </a:t>
            </a:r>
            <a:r>
              <a:rPr lang="en-US" sz="1800" dirty="0" err="1"/>
              <a:t>felis</a:t>
            </a:r>
            <a:r>
              <a:rPr lang="en-US" sz="1800" dirty="0"/>
              <a:t> </a:t>
            </a:r>
            <a:r>
              <a:rPr lang="en-US" sz="1800" dirty="0" err="1"/>
              <a:t>vel</a:t>
            </a:r>
            <a:r>
              <a:rPr lang="en-US" sz="1800" dirty="0"/>
              <a:t> </a:t>
            </a:r>
            <a:r>
              <a:rPr lang="en-US" sz="1800" dirty="0" err="1"/>
              <a:t>lobortis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, </a:t>
            </a:r>
            <a:r>
              <a:rPr lang="en-US" sz="1800" dirty="0" err="1"/>
              <a:t>elit</a:t>
            </a:r>
            <a:r>
              <a:rPr lang="en-US" sz="1800" dirty="0"/>
              <a:t> </a:t>
            </a:r>
            <a:r>
              <a:rPr lang="en-US" sz="1800" dirty="0" err="1"/>
              <a:t>purus</a:t>
            </a:r>
            <a:r>
              <a:rPr lang="en-US" sz="1800" dirty="0"/>
              <a:t> </a:t>
            </a:r>
            <a:r>
              <a:rPr lang="en-US" sz="1800" dirty="0" err="1"/>
              <a:t>varius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libero ante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metus</a:t>
            </a:r>
            <a:r>
              <a:rPr lang="en-US" sz="1800" dirty="0"/>
              <a:t>. </a:t>
            </a:r>
            <a:r>
              <a:rPr lang="en-US" sz="1800" dirty="0" err="1"/>
              <a:t>Donec</a:t>
            </a:r>
            <a:r>
              <a:rPr lang="en-US" sz="1800" dirty="0"/>
              <a:t> ac </a:t>
            </a:r>
            <a:r>
              <a:rPr lang="en-US" sz="1800" dirty="0" err="1"/>
              <a:t>ultrices</a:t>
            </a:r>
            <a:r>
              <a:rPr lang="en-US" sz="1800" dirty="0"/>
              <a:t> </a:t>
            </a:r>
            <a:r>
              <a:rPr lang="en-US" sz="1800" dirty="0" err="1"/>
              <a:t>nisl</a:t>
            </a:r>
            <a:r>
              <a:rPr lang="en-US" sz="1800" dirty="0"/>
              <a:t>, et </a:t>
            </a:r>
            <a:r>
              <a:rPr lang="en-US" sz="1800" dirty="0" err="1"/>
              <a:t>hendrerit</a:t>
            </a:r>
            <a:r>
              <a:rPr lang="en-US" sz="1800" dirty="0"/>
              <a:t> </a:t>
            </a:r>
            <a:r>
              <a:rPr lang="en-US" sz="1800" dirty="0" err="1"/>
              <a:t>felis</a:t>
            </a:r>
            <a:r>
              <a:rPr lang="en-US" sz="1800" dirty="0"/>
              <a:t>. </a:t>
            </a:r>
            <a:r>
              <a:rPr lang="en-US" sz="1800" dirty="0" err="1"/>
              <a:t>Donec</a:t>
            </a:r>
            <a:r>
              <a:rPr lang="en-US" sz="1800" dirty="0"/>
              <a:t> in </a:t>
            </a:r>
            <a:r>
              <a:rPr lang="en-US" sz="1800" dirty="0" err="1"/>
              <a:t>augue</a:t>
            </a:r>
            <a:r>
              <a:rPr lang="en-US" sz="1800" dirty="0"/>
              <a:t> </a:t>
            </a:r>
            <a:r>
              <a:rPr lang="en-US" sz="1800" dirty="0" err="1"/>
              <a:t>nec</a:t>
            </a:r>
            <a:r>
              <a:rPr lang="en-US" sz="1800" dirty="0"/>
              <a:t> ante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sagittis</a:t>
            </a:r>
            <a:r>
              <a:rPr lang="en-US" sz="1800" dirty="0"/>
              <a:t> at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orci</a:t>
            </a:r>
            <a:r>
              <a:rPr lang="en-US" sz="1800" dirty="0"/>
              <a:t>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viverra</a:t>
            </a:r>
            <a:r>
              <a:rPr lang="en-US" sz="1800" dirty="0"/>
              <a:t> </a:t>
            </a:r>
            <a:r>
              <a:rPr lang="en-US" sz="1800" dirty="0" err="1"/>
              <a:t>diam</a:t>
            </a:r>
            <a:r>
              <a:rPr lang="en-US" sz="1800" dirty="0"/>
              <a:t> at </a:t>
            </a:r>
            <a:r>
              <a:rPr lang="en-US" sz="1800" dirty="0" err="1"/>
              <a:t>risus</a:t>
            </a:r>
            <a:r>
              <a:rPr lang="en-US" sz="1800" dirty="0"/>
              <a:t> </a:t>
            </a:r>
            <a:r>
              <a:rPr lang="en-US" sz="1800" dirty="0" err="1"/>
              <a:t>dapibus</a:t>
            </a:r>
            <a:r>
              <a:rPr lang="en-US" sz="1800" dirty="0"/>
              <a:t>, ac </a:t>
            </a:r>
            <a:r>
              <a:rPr lang="en-US" sz="1800" dirty="0" err="1"/>
              <a:t>efficitur</a:t>
            </a:r>
            <a:r>
              <a:rPr lang="en-US" sz="1800" dirty="0"/>
              <a:t> </a:t>
            </a:r>
            <a:r>
              <a:rPr lang="en-US" sz="1800" dirty="0" err="1"/>
              <a:t>nibh</a:t>
            </a:r>
            <a:r>
              <a:rPr lang="en-US" sz="1800" dirty="0"/>
              <a:t> maximus.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C4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5037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-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5" y="1310216"/>
            <a:ext cx="7133522" cy="11938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rgbClr val="C41230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1485" y="2504017"/>
            <a:ext cx="7133522" cy="3360756"/>
          </a:xfrm>
        </p:spPr>
        <p:txBody>
          <a:bodyPr numCol="2"/>
          <a:lstStyle>
            <a:lvl1pPr marL="285750" indent="-285750" algn="l">
              <a:buFont typeface="Arial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ornare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407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-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5" y="1310216"/>
            <a:ext cx="7133522" cy="11938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1485" y="2504017"/>
            <a:ext cx="7133522" cy="3360756"/>
          </a:xfrm>
        </p:spPr>
        <p:txBody>
          <a:bodyPr numCol="2"/>
          <a:lstStyle>
            <a:lvl1pPr marL="285750" indent="-285750" algn="l">
              <a:buFont typeface="Arial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ornare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C4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29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26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5" y="1310217"/>
            <a:ext cx="7133522" cy="760321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rgbClr val="C41230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1485" y="2070895"/>
            <a:ext cx="7133522" cy="3360756"/>
          </a:xfrm>
        </p:spPr>
        <p:txBody>
          <a:bodyPr numCol="1"/>
          <a:lstStyle>
            <a:lvl1pPr marL="285750" indent="-285750" algn="l">
              <a:buFont typeface="Arial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ornare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349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485" y="1310217"/>
            <a:ext cx="7133522" cy="760321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1485" y="2070895"/>
            <a:ext cx="7133522" cy="3360756"/>
          </a:xfrm>
        </p:spPr>
        <p:txBody>
          <a:bodyPr numCol="1"/>
          <a:lstStyle>
            <a:lvl1pPr marL="285750" indent="-285750" algn="l">
              <a:buFont typeface="Arial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 algn="l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ornare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ligula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428171" y="0"/>
            <a:ext cx="8287658" cy="614640"/>
          </a:xfrm>
          <a:prstGeom prst="rect">
            <a:avLst/>
          </a:prstGeom>
          <a:solidFill>
            <a:srgbClr val="C4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235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2 images"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57" y="802987"/>
            <a:ext cx="4761671" cy="628520"/>
          </a:xfrm>
        </p:spPr>
        <p:txBody>
          <a:bodyPr anchor="t">
            <a:noAutofit/>
          </a:bodyPr>
          <a:lstStyle>
            <a:lvl1pPr>
              <a:defRPr sz="2200">
                <a:solidFill>
                  <a:srgbClr val="C412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30454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84111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2 images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57" y="802987"/>
            <a:ext cx="4761671" cy="62852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30454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84111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2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57" y="802987"/>
            <a:ext cx="4761671" cy="62852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30454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84111" y="1608083"/>
            <a:ext cx="2774950" cy="46917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+ image"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50" y="802987"/>
            <a:ext cx="3263947" cy="1057344"/>
          </a:xfrm>
        </p:spPr>
        <p:txBody>
          <a:bodyPr anchor="t">
            <a:noAutofit/>
          </a:bodyPr>
          <a:lstStyle>
            <a:lvl1pPr>
              <a:defRPr sz="2200">
                <a:solidFill>
                  <a:srgbClr val="C412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39192" y="802987"/>
            <a:ext cx="3621939" cy="53770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6468" y="1860551"/>
            <a:ext cx="3263900" cy="449791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tristique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ante dui,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vitae,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magna. </a:t>
            </a:r>
            <a:endParaRPr lang="en-GB" sz="1800" b="1" baseline="30000" dirty="0">
              <a:solidFill>
                <a:srgbClr val="C4123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8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+ image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50" y="802987"/>
            <a:ext cx="3263947" cy="1057344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39192" y="802987"/>
            <a:ext cx="3621939" cy="53770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6468" y="1860551"/>
            <a:ext cx="3263900" cy="449791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tristique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ante dui,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vitae,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magna. </a:t>
            </a:r>
            <a:endParaRPr lang="en-GB" sz="1800" b="1" baseline="30000" dirty="0">
              <a:solidFill>
                <a:srgbClr val="C4123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82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text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50" y="802987"/>
            <a:ext cx="3263947" cy="1057344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39192" y="802987"/>
            <a:ext cx="3621939" cy="53770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6468" y="1860551"/>
            <a:ext cx="3263900" cy="449791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tristique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ante dui,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vitae,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magna. </a:t>
            </a:r>
            <a:endParaRPr lang="en-GB" sz="1800" b="1" baseline="30000" dirty="0">
              <a:solidFill>
                <a:srgbClr val="C4123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60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ote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5604" y="2042766"/>
            <a:ext cx="6382562" cy="449791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Improve awareness of condoms as a highly effective HIV prevention strategy, including the factors important for maximizing their effectiveness.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8991" y="129705"/>
            <a:ext cx="17532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800" dirty="0">
                <a:solidFill>
                  <a:srgbClr val="FFDE17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63825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quote"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5604" y="2042766"/>
            <a:ext cx="6382562" cy="449791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Improve awareness of condoms as a highly effective HIV prevention strategy, including the factors important for maximizing their effectiveness.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8991" y="129705"/>
            <a:ext cx="17532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800" dirty="0">
                <a:solidFill>
                  <a:srgbClr val="C41230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2735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30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5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6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82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32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77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0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5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6E9E-252E-4A05-B914-039B28BBC2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4F3E-BC3F-4554-B65B-9B14D23FB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1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82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59" y="625642"/>
            <a:ext cx="4732900" cy="336737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65656"/>
                </a:solidFill>
              </a:rPr>
              <a:t>Lessons Learned </a:t>
            </a:r>
            <a:r>
              <a:rPr lang="en-US" sz="2800" b="1" dirty="0" smtClean="0">
                <a:solidFill>
                  <a:srgbClr val="565656"/>
                </a:solidFill>
              </a:rPr>
              <a:t>from Canada’s Supervised Consumption (SCS) and </a:t>
            </a:r>
            <a:r>
              <a:rPr lang="en-US" sz="2800" b="1" smtClean="0">
                <a:solidFill>
                  <a:srgbClr val="565656"/>
                </a:solidFill>
              </a:rPr>
              <a:t>Overdose </a:t>
            </a:r>
            <a:r>
              <a:rPr lang="en-US" sz="2800" b="1" smtClean="0">
                <a:solidFill>
                  <a:srgbClr val="565656"/>
                </a:solidFill>
              </a:rPr>
              <a:t>Prevention Site </a:t>
            </a:r>
            <a:r>
              <a:rPr lang="en-US" sz="2800" b="1" dirty="0" smtClean="0">
                <a:solidFill>
                  <a:srgbClr val="565656"/>
                </a:solidFill>
              </a:rPr>
              <a:t>(OPS) Service Providers Teleconference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8" y="5924550"/>
            <a:ext cx="4211782" cy="6373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15, 2019</a:t>
            </a:r>
          </a:p>
          <a:p>
            <a:endParaRPr lang="en-US" dirty="0"/>
          </a:p>
        </p:txBody>
      </p:sp>
      <p:pic>
        <p:nvPicPr>
          <p:cNvPr id="4" name="Picture 4" descr="C:\Users\gdalgarno\AppData\Local\Microsoft\Windows\Temporary Internet Files\Content.Outlook\SJ41NFCX\Exterior Sign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0218" y="4209837"/>
            <a:ext cx="4211782" cy="141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Patrick McDougall,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Knowledge Translation &amp; Evaluation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Carly Welham,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Reporting &amp; Evaluation Officer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Peter Centre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toneSansITC TT"/>
              </a:rPr>
              <a:t>Operational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 to prevent wait times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personal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belongings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signage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 and procedures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outside facilities or in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washrooms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 overdoses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toneSansITC TT"/>
              </a:rPr>
              <a:t>Navigating Regulatory </a:t>
            </a:r>
            <a:r>
              <a:rPr lang="en-US" sz="3600" dirty="0" smtClean="0">
                <a:solidFill>
                  <a:srgbClr val="C00000"/>
                </a:solidFill>
                <a:latin typeface="StoneSansITC TT"/>
              </a:rPr>
              <a:t>Considerations</a:t>
            </a:r>
            <a:endParaRPr lang="en-US" sz="3600" dirty="0">
              <a:solidFill>
                <a:srgbClr val="C00000"/>
              </a:solidFill>
              <a:latin typeface="StoneSans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Dependence on political climate federally, provincially, municipally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Exemption Process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Regulations limiting: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Assisted injection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Splitting or sharing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drugs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Hiring of staff with a criminal record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Engaging other partners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8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toneSansITC TT"/>
              </a:rPr>
              <a:t>Community </a:t>
            </a:r>
            <a:r>
              <a:rPr lang="en-US" sz="3600" dirty="0" smtClean="0">
                <a:solidFill>
                  <a:srgbClr val="C00000"/>
                </a:solidFill>
                <a:latin typeface="StoneSansITC TT"/>
              </a:rPr>
              <a:t>Engagement</a:t>
            </a:r>
            <a:endParaRPr lang="en-US" sz="3600" dirty="0">
              <a:solidFill>
                <a:srgbClr val="C00000"/>
              </a:solidFill>
              <a:latin typeface="StoneSans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pushback has included: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media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Court challenges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Needing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relocate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providers strategies have included: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Engaging stakeholders and the media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Hosting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tours and engaging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consultations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Proactive measures (outreach workers)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Shortening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wait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times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1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toneSansITC TT"/>
              </a:rPr>
              <a:t>Supporting Staff Resiliency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support wellbeing: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Debriefing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and workshops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Counselling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opportunities: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 building and support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Peer employee networks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Job security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62D35"/>
                </a:solidFill>
                <a:latin typeface="StoneSansITC TT" pitchFamily="2" charset="0"/>
              </a:rPr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you!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would like to thank and acknowledge the contribution of everyone who has participated in the teleconference.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teleconference has been made possible through a financial contribution from the Public Health Agency of Canada. The views expressed herein do not necessarily represent the views of the Public Health Agency of Canada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65656"/>
                </a:solidFill>
                <a:latin typeface="StoneSansITC TT"/>
                <a:ea typeface="ＭＳ Ｐゴシック" pitchFamily="34" charset="-128"/>
              </a:rPr>
              <a:t>Territorial acknowledgement</a:t>
            </a:r>
            <a:r>
              <a:rPr lang="en-US" dirty="0">
                <a:solidFill>
                  <a:srgbClr val="565656"/>
                </a:solidFill>
                <a:ea typeface="ＭＳ Ｐゴシック" pitchFamily="34" charset="-128"/>
              </a:rPr>
              <a:t/>
            </a:r>
            <a:br>
              <a:rPr lang="en-US" dirty="0">
                <a:solidFill>
                  <a:srgbClr val="565656"/>
                </a:solidFill>
                <a:ea typeface="ＭＳ Ｐゴシック" pitchFamily="34" charset="-128"/>
              </a:rPr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3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  <a:latin typeface="StoneSansITC TT"/>
              </a:rPr>
              <a:t>Welcome &amp;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SCS/OPS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Providers Teleconference</a:t>
            </a: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key themes that emerged  </a:t>
            </a: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62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  <a:latin typeface="StoneSansITC TT"/>
              </a:rPr>
              <a:t>Dr. Peter Centre </a:t>
            </a:r>
            <a:endParaRPr lang="en-CA" dirty="0">
              <a:solidFill>
                <a:srgbClr val="C00000"/>
              </a:solidFill>
              <a:latin typeface="StoneSans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14" y="1825625"/>
            <a:ext cx="6582998" cy="43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62D35"/>
                </a:solidFill>
                <a:latin typeface="StoneSansITC TT" pitchFamily="2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Health Agency of Canada funded project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Submitted in 2016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in 2017 </a:t>
            </a: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building for 12 agencies starting supervised consumption services (SCS): </a:t>
            </a:r>
          </a:p>
          <a:p>
            <a:pPr lvl="1"/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in year 1; 2 more each subsequent year </a:t>
            </a: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a bilingual teleconference in Sept 2017</a:t>
            </a:r>
          </a:p>
          <a:p>
            <a:pPr marL="0" indent="0">
              <a:buNone/>
            </a:pPr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and prospective SCS service providers starting with 14 people from Vancouver, Surrey, Montreal, and Toronto</a:t>
            </a: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rgbClr val="B62D35"/>
                </a:solidFill>
                <a:latin typeface="StoneSansITC TT" pitchFamily="2" charset="0"/>
              </a:rPr>
              <a:t>Growth in number of teleconference participants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6469"/>
            <a:ext cx="9236942" cy="35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DAEC045C-0BEE-DD43-BB9B-DFC7C62E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09" y="430559"/>
            <a:ext cx="7886700" cy="619910"/>
          </a:xfrm>
        </p:spPr>
        <p:txBody>
          <a:bodyPr rtlCol="0">
            <a:normAutofit/>
          </a:bodyPr>
          <a:lstStyle/>
          <a:p>
            <a:pPr rtl="0"/>
            <a:r>
              <a:rPr lang="fr-CA" sz="3300" dirty="0" err="1" smtClean="0">
                <a:solidFill>
                  <a:srgbClr val="C00000"/>
                </a:solidFill>
                <a:latin typeface="StoneSansITC TT"/>
              </a:rPr>
              <a:t>Milestones</a:t>
            </a:r>
            <a:r>
              <a:rPr lang="fr-CA" sz="3300" dirty="0" smtClean="0">
                <a:solidFill>
                  <a:srgbClr val="C00000"/>
                </a:solidFill>
                <a:latin typeface="StoneSansITC TT"/>
              </a:rPr>
              <a:t> Along the </a:t>
            </a:r>
            <a:r>
              <a:rPr lang="fr-CA" sz="3300" dirty="0" err="1" smtClean="0">
                <a:solidFill>
                  <a:srgbClr val="C00000"/>
                </a:solidFill>
                <a:latin typeface="StoneSansITC TT"/>
              </a:rPr>
              <a:t>Way</a:t>
            </a:r>
            <a:endParaRPr lang="fr-CA" sz="3300" dirty="0">
              <a:solidFill>
                <a:srgbClr val="C00000"/>
              </a:solidFill>
              <a:latin typeface="StoneSansITC TT"/>
            </a:endParaRP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E560159-60CD-794B-A0CA-735C8906F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9362" y="3434493"/>
            <a:ext cx="1020366" cy="988219"/>
          </a:xfrm>
        </p:spPr>
        <p:txBody>
          <a:bodyPr rtlCol="0">
            <a:normAutofit/>
          </a:bodyPr>
          <a:lstStyle/>
          <a:p>
            <a:pPr rtl="0"/>
            <a:r>
              <a:rPr lang="fr-CA" sz="1400" dirty="0"/>
              <a:t>Scaling up services</a:t>
            </a:r>
          </a:p>
        </p:txBody>
      </p:sp>
      <p:sp>
        <p:nvSpPr>
          <p:cNvPr id="18" name="Espace réservé du contenu 17">
            <a:extLst>
              <a:ext uri="{FF2B5EF4-FFF2-40B4-BE49-F238E27FC236}">
                <a16:creationId xmlns:a16="http://schemas.microsoft.com/office/drawing/2014/main" id="{DD4A229C-A0C7-CE47-9906-13440BC13A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2743" y="3503276"/>
            <a:ext cx="1231832" cy="435605"/>
          </a:xfrm>
        </p:spPr>
        <p:txBody>
          <a:bodyPr rtlCol="0">
            <a:noAutofit/>
          </a:bodyPr>
          <a:lstStyle/>
          <a:p>
            <a:pPr rtl="0"/>
            <a:r>
              <a:rPr lang="en-CA" sz="1200" dirty="0" smtClean="0"/>
              <a:t>Community Engagement </a:t>
            </a:r>
            <a:endParaRPr lang="en-CA" sz="1200" dirty="0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AF4A4139-A90D-4D49-89ED-CD724B007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307" y="3582406"/>
            <a:ext cx="1236470" cy="355661"/>
          </a:xfrm>
        </p:spPr>
        <p:txBody>
          <a:bodyPr rtlCol="0">
            <a:noAutofit/>
          </a:bodyPr>
          <a:lstStyle/>
          <a:p>
            <a:pPr rtl="0"/>
            <a:r>
              <a:rPr lang="fr-CA" sz="1050" dirty="0"/>
              <a:t>Teleconference Starts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750" y="3505761"/>
            <a:ext cx="1231832" cy="988219"/>
          </a:xfrm>
        </p:spPr>
        <p:txBody>
          <a:bodyPr rtlCol="0">
            <a:normAutofit/>
          </a:bodyPr>
          <a:lstStyle/>
          <a:p>
            <a:pPr rtl="0"/>
            <a:r>
              <a:rPr lang="fr-CA" sz="1350" dirty="0"/>
              <a:t>Tailoring Discussion</a:t>
            </a:r>
          </a:p>
        </p:txBody>
      </p:sp>
      <p:sp>
        <p:nvSpPr>
          <p:cNvPr id="21" name="Espace réservé du contenu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37383" y="3429000"/>
            <a:ext cx="1231832" cy="988219"/>
          </a:xfrm>
        </p:spPr>
        <p:txBody>
          <a:bodyPr rtlCol="0">
            <a:normAutofit/>
          </a:bodyPr>
          <a:lstStyle/>
          <a:p>
            <a:pPr rtl="0"/>
            <a:r>
              <a:rPr lang="fr-CA" sz="1600" dirty="0"/>
              <a:t>Shift in Delivery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A80A98B8-6DAB-784F-AE8C-FDC9808608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2717" y="5515807"/>
            <a:ext cx="2397752" cy="892969"/>
          </a:xfrm>
        </p:spPr>
        <p:txBody>
          <a:bodyPr rtlCol="0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The first few teleconferences explore numerous topics related to service delivery in a broad manner</a:t>
            </a:r>
          </a:p>
          <a:p>
            <a:pPr rtl="0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493682FE-6899-FF43-95B7-657C6B6427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720669" y="1240387"/>
            <a:ext cx="2397751" cy="1101011"/>
          </a:xfrm>
        </p:spPr>
        <p:txBody>
          <a:bodyPr rtlCol="0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Teleconference discussions begin to focus on specific topics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Many sites share the desire to offer additional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services (e.g., peer assistance)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and scale up those offered</a:t>
            </a:r>
          </a:p>
          <a:p>
            <a:pPr rtl="0"/>
            <a:endParaRPr lang="fr-CA" sz="1200" dirty="0"/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0DACE07F-6244-2B4D-8A9B-771CC068D4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34287" y="1153278"/>
            <a:ext cx="3172483" cy="919017"/>
          </a:xfrm>
        </p:spPr>
        <p:txBody>
          <a:bodyPr rtlCol="0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Dedicated discussions on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iOAT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Presentations on impact of peer assistance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Focused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presentations on housing related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topics (e.g., Housing Overdose Prevention Strategies, Brave Button) 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rtl="0"/>
            <a:endParaRPr lang="fr-CA" sz="1200" dirty="0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3920DCCA-3151-3147-B04A-DEF13B632E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52151" y="5515806"/>
            <a:ext cx="2574758" cy="892969"/>
          </a:xfrm>
        </p:spPr>
        <p:txBody>
          <a:bodyPr rtlCol="0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Re-enforcing the importance of community engagement as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efforts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from those opposed to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SCS/OPS emerge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rtl="0"/>
            <a:endParaRPr lang="fr-CA" sz="1200" dirty="0"/>
          </a:p>
        </p:txBody>
      </p:sp>
      <p:sp>
        <p:nvSpPr>
          <p:cNvPr id="26" name="Espace réservé du contenu 25">
            <a:extLst>
              <a:ext uri="{FF2B5EF4-FFF2-40B4-BE49-F238E27FC236}">
                <a16:creationId xmlns:a16="http://schemas.microsoft.com/office/drawing/2014/main" id="{405B99D8-A9CA-CB42-8089-5A6C9C84878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1666" y="5515806"/>
            <a:ext cx="2777218" cy="892969"/>
          </a:xfrm>
        </p:spPr>
        <p:txBody>
          <a:bodyPr rtlCol="0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Decision made to move forward with targeted videocalls (supplemented by quarterly teleconferences)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Detailed presentation on washroom assessment and overdose prevention</a:t>
            </a:r>
          </a:p>
          <a:p>
            <a:pPr rtl="0"/>
            <a:endParaRPr lang="fr-CA" sz="1200" dirty="0"/>
          </a:p>
        </p:txBody>
      </p:sp>
      <p:sp>
        <p:nvSpPr>
          <p:cNvPr id="13" name="Rectangle 101" descr="Années des jalons placées le long de la ligne de chronologie">
            <a:extLst>
              <a:ext uri="{FF2B5EF4-FFF2-40B4-BE49-F238E27FC236}">
                <a16:creationId xmlns:a16="http://schemas.microsoft.com/office/drawing/2014/main" id="{931CA6DD-4800-4E7F-AC91-DD8B641A110D}"/>
              </a:ext>
            </a:extLst>
          </p:cNvPr>
          <p:cNvSpPr/>
          <p:nvPr/>
        </p:nvSpPr>
        <p:spPr>
          <a:xfrm>
            <a:off x="814787" y="4089464"/>
            <a:ext cx="735551" cy="17969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2017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ctangle 101" descr="Années des jalons placées le long de la ligne de chronologie">
            <a:extLst>
              <a:ext uri="{FF2B5EF4-FFF2-40B4-BE49-F238E27FC236}">
                <a16:creationId xmlns:a16="http://schemas.microsoft.com/office/drawing/2014/main" id="{72CB8C4A-3BCB-4322-928C-E8F60CF75999}"/>
              </a:ext>
            </a:extLst>
          </p:cNvPr>
          <p:cNvSpPr/>
          <p:nvPr/>
        </p:nvSpPr>
        <p:spPr>
          <a:xfrm>
            <a:off x="2511523" y="4121096"/>
            <a:ext cx="640628" cy="29612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2018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Rectangle 101" descr="Années des jalons placées le long de la ligne de chronologie">
            <a:extLst>
              <a:ext uri="{FF2B5EF4-FFF2-40B4-BE49-F238E27FC236}">
                <a16:creationId xmlns:a16="http://schemas.microsoft.com/office/drawing/2014/main" id="{ACDB499C-DE85-4183-92B9-DBC41B8C17AF}"/>
              </a:ext>
            </a:extLst>
          </p:cNvPr>
          <p:cNvSpPr/>
          <p:nvPr/>
        </p:nvSpPr>
        <p:spPr>
          <a:xfrm>
            <a:off x="5853510" y="4031180"/>
            <a:ext cx="640628" cy="18223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2019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toneSansITC TT"/>
              </a:rPr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Expanding Models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Operational Considerations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Considerations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Staff Resiliency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79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StoneSansITC TT"/>
              </a:rPr>
              <a:t>Expanding Models</a:t>
            </a:r>
            <a:endParaRPr lang="en-CA" sz="4000" dirty="0">
              <a:solidFill>
                <a:srgbClr val="C00000"/>
              </a:solidFill>
              <a:latin typeface="StoneSans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Incorporating SCS/OPS in housing settings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Assisted injection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Inhalation services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drug testing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24-hour services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Women-only and/or trans-only locations or hours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Allowances for splitting and sharing of drugs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Intravenous opioid agonist therapy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low barrier safe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Decriminalization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TI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2664</TotalTime>
  <Words>579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Franklin Gothic Book</vt:lpstr>
      <vt:lpstr>Georgia</vt:lpstr>
      <vt:lpstr>StoneSansITC TT</vt:lpstr>
      <vt:lpstr>Office Theme</vt:lpstr>
      <vt:lpstr>CATIE Design</vt:lpstr>
      <vt:lpstr>Lessons Learned from Canada’s Supervised Consumption (SCS) and Overdose Prevention Site (OPS) Service Providers Teleconference </vt:lpstr>
      <vt:lpstr>Territorial acknowledgement </vt:lpstr>
      <vt:lpstr>Welcome &amp; Agenda</vt:lpstr>
      <vt:lpstr>Dr. Peter Centre </vt:lpstr>
      <vt:lpstr>Background</vt:lpstr>
      <vt:lpstr>Growth in number of teleconference participants</vt:lpstr>
      <vt:lpstr>Milestones Along the Way</vt:lpstr>
      <vt:lpstr>Key Themes</vt:lpstr>
      <vt:lpstr>Expanding Models</vt:lpstr>
      <vt:lpstr>Operational Considerations</vt:lpstr>
      <vt:lpstr>Navigating Regulatory Considerations</vt:lpstr>
      <vt:lpstr>Community Engagement</vt:lpstr>
      <vt:lpstr>Supporting Staff Resiliency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the National SCS Teleconference: Our Journey So Far</dc:title>
  <dc:creator>Nigel Morgan</dc:creator>
  <cp:lastModifiedBy>Carly Welham</cp:lastModifiedBy>
  <cp:revision>57</cp:revision>
  <dcterms:created xsi:type="dcterms:W3CDTF">2019-10-09T18:50:04Z</dcterms:created>
  <dcterms:modified xsi:type="dcterms:W3CDTF">2019-11-12T22:38:02Z</dcterms:modified>
</cp:coreProperties>
</file>